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6"/>
  </p:handoutMasterIdLst>
  <p:sldIdLst>
    <p:sldId id="258" r:id="rId2"/>
    <p:sldId id="299" r:id="rId3"/>
    <p:sldId id="300" r:id="rId4"/>
    <p:sldId id="301" r:id="rId5"/>
    <p:sldId id="302" r:id="rId6"/>
    <p:sldId id="304" r:id="rId7"/>
    <p:sldId id="305" r:id="rId8"/>
    <p:sldId id="306" r:id="rId9"/>
    <p:sldId id="307" r:id="rId10"/>
    <p:sldId id="309" r:id="rId11"/>
    <p:sldId id="311" r:id="rId12"/>
    <p:sldId id="310" r:id="rId13"/>
    <p:sldId id="312" r:id="rId14"/>
    <p:sldId id="313" r:id="rId15"/>
    <p:sldId id="314" r:id="rId16"/>
    <p:sldId id="315" r:id="rId17"/>
    <p:sldId id="316" r:id="rId18"/>
    <p:sldId id="317" r:id="rId19"/>
    <p:sldId id="318" r:id="rId20"/>
    <p:sldId id="319" r:id="rId21"/>
    <p:sldId id="320" r:id="rId22"/>
    <p:sldId id="321" r:id="rId23"/>
    <p:sldId id="322" r:id="rId24"/>
    <p:sldId id="323" r:id="rId2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264" y="-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574F5078-43DE-414F-B780-CDB9C3662E0F}" type="datetimeFigureOut">
              <a:rPr lang="en-US"/>
              <a:pPr/>
              <a:t>3/20/20</a:t>
            </a:fld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B05B7024-CA1A-4173-8466-3DCF76E490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150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965727E-B0AA-4888-9956-2577C8998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042DEF8-5C40-4807-AD76-6C50DA7D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16FAC18-A87B-4B30-861B-66BC839CD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4870BAF-745D-482A-8AF9-8697AA414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DD1B8D7-8BB3-4D46-B894-C5CC6B9435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C332F21-2581-4DA4-AAF8-11E4ECB37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CB93ED7-E26E-4B36-A41F-118A921E5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4DDE1BD-5365-439F-B1F4-39B4EEEF61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1E10FB5-3B58-4BC7-893D-6C5D8A9F3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83D2553-B793-481C-B10F-A15CBA846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B8E01E0-06E7-4936-B770-6D5FD67AA2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A401CB8-006F-4D91-B3DC-7A63CEE72D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0E94511-8374-48CD-AA68-711B5FACBF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3BB9683-C8B8-40AB-A41E-D73157506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3134F4B-0C02-41C7-945A-FA99EE10F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E4D5B19-C30E-4FE9-94AC-258D29C24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</p:sldLayoutIdLst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5400" y="1758466"/>
            <a:ext cx="6324600" cy="2743200"/>
          </a:xfrm>
        </p:spPr>
        <p:txBody>
          <a:bodyPr/>
          <a:lstStyle/>
          <a:p>
            <a:r>
              <a:rPr lang="en-US" sz="5400" b="1" dirty="0" smtClean="0">
                <a:latin typeface="Arial Unicode MS" pitchFamily="34" charset="-128"/>
              </a:rPr>
              <a:t>Storing Macro Programs</a:t>
            </a:r>
            <a:endParaRPr lang="en-US" sz="6000" b="1" dirty="0" smtClean="0">
              <a:latin typeface="Arial Unicode MS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ED231-1C9B-47DA-9E46-1732B75F7C75}" type="slidenum">
              <a:rPr lang="en-US">
                <a:solidFill>
                  <a:schemeClr val="tx1"/>
                </a:solidFill>
              </a:rPr>
              <a:pPr>
                <a:defRPr/>
              </a:pPr>
              <a:t>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6096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dirty="0">
                <a:solidFill>
                  <a:schemeClr val="tx2"/>
                </a:solidFill>
                <a:latin typeface="Arial Unicode MS" pitchFamily="34" charset="-128"/>
              </a:rPr>
              <a:t>STAT </a:t>
            </a:r>
            <a:r>
              <a:rPr lang="en-US" sz="4400" dirty="0" smtClean="0">
                <a:solidFill>
                  <a:schemeClr val="tx2"/>
                </a:solidFill>
                <a:latin typeface="Arial Unicode MS" pitchFamily="34" charset="-128"/>
              </a:rPr>
              <a:t>541</a:t>
            </a:r>
            <a:endParaRPr lang="en-US" sz="4400" dirty="0">
              <a:solidFill>
                <a:schemeClr val="tx2"/>
              </a:solidFill>
              <a:latin typeface="Arial Unicode MS" pitchFamily="34" charset="-128"/>
            </a:endParaRPr>
          </a:p>
          <a:p>
            <a:pPr algn="ctr"/>
            <a:endParaRPr lang="en-US" sz="4400" dirty="0">
              <a:solidFill>
                <a:schemeClr val="tx2"/>
              </a:solidFill>
              <a:latin typeface="Arial Unicode MS" pitchFamily="34" charset="-128"/>
            </a:endParaRPr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457200" y="6248400"/>
            <a:ext cx="708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©Spring 2012 Imelda Go, John Grego, Jennifer </a:t>
            </a:r>
            <a:r>
              <a:rPr lang="en-US" sz="12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Lasecki</a:t>
            </a:r>
            <a:r>
              <a:rPr lang="en-US" sz="1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and the University of South Carolina</a:t>
            </a:r>
            <a:endParaRPr lang="en-US" sz="12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Default </a:t>
            </a:r>
            <a:r>
              <a:rPr lang="en-US" sz="3600" b="1" dirty="0" err="1" smtClean="0">
                <a:solidFill>
                  <a:srgbClr val="FFFFFF"/>
                </a:solidFill>
                <a:latin typeface="Arial Unicode MS" pitchFamily="34" charset="-128"/>
              </a:rPr>
              <a:t>Autocall</a:t>
            </a: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 Library and </a:t>
            </a:r>
            <a:r>
              <a:rPr lang="en-US" sz="3600" b="1" dirty="0" err="1" smtClean="0">
                <a:solidFill>
                  <a:srgbClr val="FFFFFF"/>
                </a:solidFill>
                <a:latin typeface="Arial Unicode MS" pitchFamily="34" charset="-128"/>
              </a:rPr>
              <a:t>Autocall</a:t>
            </a: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 Macros Provided with SAS Software</a:t>
            </a:r>
          </a:p>
          <a:p>
            <a:r>
              <a:rPr lang="en-US" sz="2800" dirty="0" smtClean="0">
                <a:latin typeface="Arial Unicode MS" pitchFamily="34" charset="-128"/>
              </a:rPr>
              <a:t>SAS provides several macros in a default </a:t>
            </a:r>
            <a:r>
              <a:rPr lang="en-US" sz="2800" dirty="0" err="1" smtClean="0">
                <a:latin typeface="Arial Unicode MS" pitchFamily="34" charset="-128"/>
              </a:rPr>
              <a:t>autocall</a:t>
            </a:r>
            <a:r>
              <a:rPr lang="en-US" sz="2800" dirty="0" smtClean="0">
                <a:latin typeface="Arial Unicode MS" pitchFamily="34" charset="-128"/>
              </a:rPr>
              <a:t> library.</a:t>
            </a:r>
          </a:p>
          <a:p>
            <a:r>
              <a:rPr lang="en-US" sz="2800" dirty="0" smtClean="0">
                <a:latin typeface="Arial Unicode MS" pitchFamily="34" charset="-128"/>
              </a:rPr>
              <a:t>The libraries provided by SAS will depend on the SAS products licensed to your site.</a:t>
            </a:r>
          </a:p>
          <a:p>
            <a:r>
              <a:rPr lang="en-US" sz="2800" dirty="0" smtClean="0">
                <a:latin typeface="Arial Unicode MS" pitchFamily="34" charset="-128"/>
              </a:rPr>
              <a:t>These </a:t>
            </a:r>
            <a:r>
              <a:rPr lang="en-US" sz="2800" dirty="0" err="1" smtClean="0">
                <a:latin typeface="Arial Unicode MS" pitchFamily="34" charset="-128"/>
              </a:rPr>
              <a:t>autocall</a:t>
            </a:r>
            <a:r>
              <a:rPr lang="en-US" sz="2800" dirty="0" smtClean="0">
                <a:latin typeface="Arial Unicode MS" pitchFamily="34" charset="-128"/>
              </a:rPr>
              <a:t> macros can be used without having to define or include them in your programs.</a:t>
            </a:r>
          </a:p>
          <a:p>
            <a:r>
              <a:rPr lang="en-US" sz="2800" dirty="0" smtClean="0">
                <a:latin typeface="Arial Unicode MS" pitchFamily="34" charset="-128"/>
              </a:rPr>
              <a:t>Upon SAS installation, the </a:t>
            </a:r>
            <a:r>
              <a:rPr lang="en-US" sz="2800" dirty="0" err="1" smtClean="0">
                <a:latin typeface="Arial Unicode MS" pitchFamily="34" charset="-128"/>
              </a:rPr>
              <a:t>autocall</a:t>
            </a:r>
            <a:r>
              <a:rPr lang="en-US" sz="2800" dirty="0" smtClean="0">
                <a:latin typeface="Arial Unicode MS" pitchFamily="34" charset="-128"/>
              </a:rPr>
              <a:t> libraries are included in the value of the SASAUTOS system option in the configuration file. </a:t>
            </a:r>
            <a:endParaRPr lang="en-US" sz="2800" dirty="0">
              <a:latin typeface="Arial Unicode MS" pitchFamily="34" charset="-128"/>
            </a:endParaRP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endParaRPr lang="en-US" sz="700" dirty="0" smtClean="0">
              <a:latin typeface="Arial Unicode MS" pitchFamily="34" charset="-128"/>
            </a:endParaRPr>
          </a:p>
          <a:p>
            <a:endParaRPr lang="en-US" sz="700" dirty="0">
              <a:latin typeface="Arial Unicode MS" pitchFamily="34" charset="-128"/>
            </a:endParaRPr>
          </a:p>
          <a:p>
            <a:pPr marL="0" indent="0">
              <a:buNone/>
            </a:pPr>
            <a:endParaRPr lang="en-US" sz="2800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8486958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Accessing </a:t>
            </a:r>
            <a:r>
              <a:rPr lang="en-US" sz="3600" b="1" dirty="0" err="1" smtClean="0">
                <a:solidFill>
                  <a:srgbClr val="FFFFFF"/>
                </a:solidFill>
                <a:latin typeface="Arial Unicode MS" pitchFamily="34" charset="-128"/>
              </a:rPr>
              <a:t>Autocall</a:t>
            </a: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 Macros</a:t>
            </a:r>
          </a:p>
          <a:p>
            <a:r>
              <a:rPr lang="en-US" sz="2800" dirty="0" smtClean="0">
                <a:latin typeface="Arial Unicode MS" pitchFamily="34" charset="-128"/>
              </a:rPr>
              <a:t>In order to access </a:t>
            </a:r>
            <a:r>
              <a:rPr lang="en-US" sz="2800" dirty="0" err="1" smtClean="0">
                <a:latin typeface="Arial Unicode MS" pitchFamily="34" charset="-128"/>
              </a:rPr>
              <a:t>autocall</a:t>
            </a:r>
            <a:r>
              <a:rPr lang="en-US" sz="2800" dirty="0" smtClean="0">
                <a:latin typeface="Arial Unicode MS" pitchFamily="34" charset="-128"/>
              </a:rPr>
              <a:t> macros, use two system options:</a:t>
            </a:r>
          </a:p>
          <a:p>
            <a:r>
              <a:rPr lang="en-US" sz="2800" dirty="0" smtClean="0">
                <a:latin typeface="Arial Unicode MS" pitchFamily="34" charset="-128"/>
              </a:rPr>
              <a:t>MAUTOSOURCE system option must be specified </a:t>
            </a:r>
          </a:p>
          <a:p>
            <a:r>
              <a:rPr lang="en-US" sz="2800" dirty="0" smtClean="0">
                <a:latin typeface="Arial Unicode MS" pitchFamily="34" charset="-128"/>
              </a:rPr>
              <a:t>SASAUTOS system options must identify location of </a:t>
            </a:r>
            <a:r>
              <a:rPr lang="en-US" sz="2800" dirty="0" err="1" smtClean="0">
                <a:latin typeface="Arial Unicode MS" pitchFamily="34" charset="-128"/>
              </a:rPr>
              <a:t>autocall</a:t>
            </a:r>
            <a:r>
              <a:rPr lang="en-US" sz="2800" dirty="0" smtClean="0">
                <a:latin typeface="Arial Unicode MS" pitchFamily="34" charset="-128"/>
              </a:rPr>
              <a:t> library or libraries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endParaRPr lang="en-US" sz="700" dirty="0" smtClean="0">
              <a:latin typeface="Arial Unicode MS" pitchFamily="34" charset="-128"/>
            </a:endParaRPr>
          </a:p>
          <a:p>
            <a:endParaRPr lang="en-US" sz="700" dirty="0">
              <a:latin typeface="Arial Unicode MS" pitchFamily="34" charset="-128"/>
            </a:endParaRPr>
          </a:p>
          <a:p>
            <a:pPr marL="0" indent="0">
              <a:buNone/>
            </a:pPr>
            <a:endParaRPr lang="en-US" sz="2800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722891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12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MAUTOSOURCE System Option Specifies </a:t>
            </a:r>
            <a:r>
              <a:rPr lang="en-US" sz="3600" b="1" dirty="0" err="1" smtClean="0">
                <a:solidFill>
                  <a:srgbClr val="FFFFFF"/>
                </a:solidFill>
                <a:latin typeface="Arial Unicode MS" pitchFamily="34" charset="-128"/>
              </a:rPr>
              <a:t>Autocall</a:t>
            </a: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 Facility is Available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400" dirty="0" smtClean="0"/>
              <a:t>OPTIONS MAUTOSOURCE </a:t>
            </a:r>
            <a:r>
              <a:rPr lang="en-US" sz="2400" dirty="0"/>
              <a:t>| </a:t>
            </a:r>
            <a:r>
              <a:rPr lang="en-US" sz="2400" dirty="0" smtClean="0"/>
              <a:t>NOMAUTOSOURCE;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2400" dirty="0" smtClean="0"/>
              <a:t>MAUTOSOURCE is the default and causes </a:t>
            </a:r>
            <a:r>
              <a:rPr lang="en-US" sz="2400" dirty="0"/>
              <a:t>the macro processor to search the </a:t>
            </a:r>
            <a:r>
              <a:rPr lang="en-US" sz="2400" dirty="0" err="1"/>
              <a:t>autocall</a:t>
            </a:r>
            <a:r>
              <a:rPr lang="en-US" sz="2400" dirty="0"/>
              <a:t> libraries for a member with </a:t>
            </a:r>
            <a:r>
              <a:rPr lang="en-US" sz="2400" dirty="0" smtClean="0"/>
              <a:t>the requested </a:t>
            </a:r>
            <a:r>
              <a:rPr lang="en-US" sz="2400" dirty="0"/>
              <a:t>name when a macro name is not found in the WORK library.</a:t>
            </a:r>
          </a:p>
          <a:p>
            <a:r>
              <a:rPr lang="en-US" sz="2400" dirty="0" smtClean="0"/>
              <a:t>NOMAUTOSOURCE prevents </a:t>
            </a:r>
            <a:r>
              <a:rPr lang="en-US" sz="2400" dirty="0"/>
              <a:t>the macro processor from searching the </a:t>
            </a:r>
            <a:r>
              <a:rPr lang="en-US" sz="2400" dirty="0" err="1"/>
              <a:t>autocall</a:t>
            </a:r>
            <a:r>
              <a:rPr lang="en-US" sz="2400" dirty="0"/>
              <a:t> libraries when a </a:t>
            </a:r>
            <a:r>
              <a:rPr lang="en-US" sz="2400" dirty="0" smtClean="0"/>
              <a:t>macro name </a:t>
            </a:r>
            <a:r>
              <a:rPr lang="en-US" sz="2400" dirty="0"/>
              <a:t>is not found in the WORK library.</a:t>
            </a:r>
            <a:endParaRPr lang="en-US" sz="2400" dirty="0" smtClean="0"/>
          </a:p>
          <a:p>
            <a:endParaRPr lang="en-US" sz="700" dirty="0" smtClean="0">
              <a:latin typeface="Arial Unicode MS" pitchFamily="34" charset="-128"/>
            </a:endParaRPr>
          </a:p>
          <a:p>
            <a:endParaRPr lang="en-US" sz="700" dirty="0">
              <a:latin typeface="Arial Unicode MS" pitchFamily="34" charset="-128"/>
            </a:endParaRPr>
          </a:p>
          <a:p>
            <a:pPr marL="0" indent="0">
              <a:buNone/>
            </a:pPr>
            <a:endParaRPr lang="en-US" sz="2800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6970828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13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SASAUTOS Controls Where Macro Facility Looks for </a:t>
            </a:r>
            <a:r>
              <a:rPr lang="en-US" sz="3600" b="1" dirty="0" err="1" smtClean="0">
                <a:solidFill>
                  <a:srgbClr val="FFFFFF"/>
                </a:solidFill>
                <a:latin typeface="Arial Unicode MS" pitchFamily="34" charset="-128"/>
              </a:rPr>
              <a:t>Autocall</a:t>
            </a: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 Macros </a:t>
            </a:r>
            <a:endParaRPr lang="en-US" sz="2800" dirty="0"/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r>
              <a:rPr lang="en-US" sz="2000" dirty="0" smtClean="0"/>
              <a:t>Options SASAUTOS= </a:t>
            </a:r>
            <a:r>
              <a:rPr lang="en-US" sz="2000" i="1" dirty="0" smtClean="0"/>
              <a:t>library-1;</a:t>
            </a:r>
          </a:p>
          <a:p>
            <a:pPr marL="0" indent="0">
              <a:buNone/>
            </a:pPr>
            <a:r>
              <a:rPr lang="en-US" sz="2000" dirty="0"/>
              <a:t>Options SASAUTOS= </a:t>
            </a:r>
            <a:r>
              <a:rPr lang="en-US" sz="2000" dirty="0" smtClean="0"/>
              <a:t>(</a:t>
            </a:r>
            <a:r>
              <a:rPr lang="en-US" sz="2000" i="1" dirty="0" smtClean="0"/>
              <a:t>library-1, </a:t>
            </a:r>
            <a:r>
              <a:rPr lang="en-US" sz="2000" dirty="0" smtClean="0"/>
              <a:t>. . . , </a:t>
            </a:r>
            <a:r>
              <a:rPr lang="en-US" sz="2000" i="1" dirty="0" smtClean="0"/>
              <a:t>library-n</a:t>
            </a:r>
            <a:r>
              <a:rPr lang="en-US" sz="2000" dirty="0" smtClean="0"/>
              <a:t>);</a:t>
            </a:r>
          </a:p>
          <a:p>
            <a:r>
              <a:rPr lang="en-US" sz="2000" i="1" dirty="0" smtClean="0"/>
              <a:t>library-1 </a:t>
            </a:r>
            <a:r>
              <a:rPr lang="en-US" sz="2000" dirty="0" smtClean="0"/>
              <a:t>is a location </a:t>
            </a:r>
            <a:r>
              <a:rPr lang="en-US" sz="2000" dirty="0"/>
              <a:t>that contains library members that contain a SAS </a:t>
            </a:r>
            <a:r>
              <a:rPr lang="en-US" sz="2000" dirty="0" smtClean="0"/>
              <a:t>macro definition</a:t>
            </a:r>
            <a:r>
              <a:rPr lang="en-US" sz="2000" dirty="0"/>
              <a:t>. A location can be a SAS </a:t>
            </a:r>
            <a:r>
              <a:rPr lang="en-US" sz="2000" dirty="0" err="1"/>
              <a:t>fileref</a:t>
            </a:r>
            <a:r>
              <a:rPr lang="en-US" sz="2000" dirty="0"/>
              <a:t> or a host-specific location name enclosed </a:t>
            </a:r>
            <a:r>
              <a:rPr lang="en-US" sz="2000" dirty="0" smtClean="0"/>
              <a:t>in quotation </a:t>
            </a:r>
            <a:r>
              <a:rPr lang="en-US" sz="2000" dirty="0"/>
              <a:t>marks. Each member contains a SAS macro definition.</a:t>
            </a:r>
          </a:p>
          <a:p>
            <a:r>
              <a:rPr lang="en-US" sz="2000" dirty="0"/>
              <a:t>(</a:t>
            </a:r>
            <a:r>
              <a:rPr lang="en-US" sz="2000" i="1" dirty="0" smtClean="0"/>
              <a:t>library-1, </a:t>
            </a:r>
            <a:r>
              <a:rPr lang="en-US" sz="2000" dirty="0"/>
              <a:t>. . . , </a:t>
            </a:r>
            <a:r>
              <a:rPr lang="en-US" sz="2000" i="1" dirty="0" smtClean="0"/>
              <a:t>library-n</a:t>
            </a:r>
            <a:r>
              <a:rPr lang="en-US" sz="2000" dirty="0" smtClean="0"/>
              <a:t>) identifies </a:t>
            </a:r>
            <a:r>
              <a:rPr lang="en-US" sz="2000" dirty="0"/>
              <a:t>two or more locations that contain library members that contain a </a:t>
            </a:r>
            <a:r>
              <a:rPr lang="en-US" sz="2000" dirty="0" smtClean="0"/>
              <a:t>SAS macro </a:t>
            </a:r>
            <a:r>
              <a:rPr lang="en-US" sz="2000" dirty="0"/>
              <a:t>definition. </a:t>
            </a:r>
            <a:r>
              <a:rPr lang="en-US" sz="2000" dirty="0" smtClean="0"/>
              <a:t>When </a:t>
            </a:r>
            <a:r>
              <a:rPr lang="en-US" sz="2000" dirty="0"/>
              <a:t>you specify two or more </a:t>
            </a:r>
            <a:r>
              <a:rPr lang="en-US" sz="2000" dirty="0" err="1"/>
              <a:t>autocall</a:t>
            </a:r>
            <a:r>
              <a:rPr lang="en-US" sz="2000" dirty="0"/>
              <a:t> libraries</a:t>
            </a:r>
            <a:r>
              <a:rPr lang="en-US" sz="2000" dirty="0" smtClean="0"/>
              <a:t>, enclose </a:t>
            </a:r>
            <a:r>
              <a:rPr lang="en-US" sz="2000" dirty="0"/>
              <a:t>the specifications in parentheses and separate them with either a comma or </a:t>
            </a:r>
            <a:r>
              <a:rPr lang="en-US" sz="2000" dirty="0" smtClean="0"/>
              <a:t>a blank </a:t>
            </a:r>
            <a:r>
              <a:rPr lang="en-US" sz="2000" dirty="0"/>
              <a:t>space.</a:t>
            </a:r>
          </a:p>
          <a:p>
            <a:endParaRPr lang="en-US" sz="700" dirty="0" smtClean="0">
              <a:latin typeface="Arial Unicode MS" pitchFamily="34" charset="-128"/>
            </a:endParaRPr>
          </a:p>
          <a:p>
            <a:endParaRPr lang="en-US" sz="700" dirty="0">
              <a:latin typeface="Arial Unicode MS" pitchFamily="34" charset="-128"/>
            </a:endParaRPr>
          </a:p>
          <a:p>
            <a:pPr marL="0" indent="0">
              <a:buNone/>
            </a:pPr>
            <a:endParaRPr lang="en-US" sz="2800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0534939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14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Using Stored Compiled Macro Facility</a:t>
            </a:r>
            <a:endParaRPr lang="en-US" sz="2000" dirty="0"/>
          </a:p>
          <a:p>
            <a:r>
              <a:rPr lang="en-US" sz="2800" dirty="0" smtClean="0"/>
              <a:t>When a macro is compiled, it is stored in the temporary SAS catalog </a:t>
            </a:r>
            <a:r>
              <a:rPr lang="en-US" sz="2800" i="1" dirty="0" smtClean="0"/>
              <a:t>Work.Sasmac1</a:t>
            </a:r>
            <a:r>
              <a:rPr lang="en-US" sz="2800" dirty="0" smtClean="0"/>
              <a:t> by default.</a:t>
            </a:r>
          </a:p>
          <a:p>
            <a:r>
              <a:rPr lang="en-US" sz="2800" dirty="0" smtClean="0"/>
              <a:t>These temporarily-stored macros can be stored in a </a:t>
            </a:r>
            <a:r>
              <a:rPr lang="en-US" sz="2800" i="1" dirty="0" smtClean="0"/>
              <a:t>permanent</a:t>
            </a:r>
            <a:r>
              <a:rPr lang="en-US" sz="2800" dirty="0" smtClean="0"/>
              <a:t> SAS catalog.</a:t>
            </a:r>
          </a:p>
          <a:p>
            <a:r>
              <a:rPr lang="en-US" sz="2800" dirty="0" smtClean="0"/>
              <a:t>Use the </a:t>
            </a:r>
            <a:r>
              <a:rPr lang="en-US" sz="2800" i="1" dirty="0" smtClean="0"/>
              <a:t>Stored Compiled Macro Facility </a:t>
            </a:r>
            <a:r>
              <a:rPr lang="en-US" sz="2800" u="sng" dirty="0" smtClean="0"/>
              <a:t> to access permanent SAS catalogs that contain compiled macros.</a:t>
            </a:r>
            <a:endParaRPr lang="en-US" sz="2000" dirty="0" smtClean="0"/>
          </a:p>
          <a:p>
            <a:endParaRPr lang="en-US" sz="700" dirty="0" smtClean="0">
              <a:latin typeface="Arial Unicode MS" pitchFamily="34" charset="-128"/>
            </a:endParaRPr>
          </a:p>
          <a:p>
            <a:endParaRPr lang="en-US" sz="700" dirty="0">
              <a:latin typeface="Arial Unicode MS" pitchFamily="34" charset="-128"/>
            </a:endParaRPr>
          </a:p>
          <a:p>
            <a:pPr marL="0" indent="0">
              <a:buNone/>
            </a:pPr>
            <a:endParaRPr lang="en-US" sz="2800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147093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15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Advantages of Using Stored Compiled Macros</a:t>
            </a:r>
          </a:p>
          <a:p>
            <a:r>
              <a:rPr lang="en-US" sz="2800" dirty="0" smtClean="0"/>
              <a:t>Since the macros are already compiled, SAS does not need to compile them again when a macro call is made.</a:t>
            </a:r>
          </a:p>
          <a:p>
            <a:r>
              <a:rPr lang="en-US" sz="2800" dirty="0" smtClean="0"/>
              <a:t>Session-compiled macros and the </a:t>
            </a:r>
            <a:r>
              <a:rPr lang="en-US" sz="2800" dirty="0" err="1" smtClean="0"/>
              <a:t>autocall</a:t>
            </a:r>
            <a:r>
              <a:rPr lang="en-US" sz="2800" dirty="0" smtClean="0"/>
              <a:t> facility are also available in the same session.</a:t>
            </a:r>
          </a:p>
          <a:p>
            <a:r>
              <a:rPr lang="en-US" sz="2800" dirty="0" smtClean="0"/>
              <a:t>Users cannot modify compiled macros.</a:t>
            </a:r>
          </a:p>
          <a:p>
            <a:endParaRPr lang="en-US" sz="700" dirty="0" smtClean="0">
              <a:latin typeface="Arial Unicode MS" pitchFamily="34" charset="-128"/>
            </a:endParaRPr>
          </a:p>
          <a:p>
            <a:endParaRPr lang="en-US" sz="700" dirty="0">
              <a:latin typeface="Arial Unicode MS" pitchFamily="34" charset="-128"/>
            </a:endParaRPr>
          </a:p>
          <a:p>
            <a:pPr marL="0" indent="0">
              <a:buNone/>
            </a:pPr>
            <a:endParaRPr lang="en-US" sz="2800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0258859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16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System Options that Affect Stored Compiled Macros</a:t>
            </a:r>
          </a:p>
          <a:p>
            <a:r>
              <a:rPr lang="en-US" sz="2800" dirty="0" smtClean="0"/>
              <a:t>MSTORED controls whether the Stored Compiled Macro Facility is available.</a:t>
            </a:r>
          </a:p>
          <a:p>
            <a:r>
              <a:rPr lang="en-US" sz="2800" dirty="0" smtClean="0"/>
              <a:t>SASMSTORE </a:t>
            </a:r>
            <a:r>
              <a:rPr lang="en-US" sz="2800" smtClean="0"/>
              <a:t>controls where the </a:t>
            </a:r>
            <a:r>
              <a:rPr lang="en-US" sz="2800" dirty="0" smtClean="0"/>
              <a:t>macro facility looks for stored compiled macros. </a:t>
            </a:r>
          </a:p>
          <a:p>
            <a:r>
              <a:rPr lang="en-US" sz="2800" dirty="0" smtClean="0"/>
              <a:t>These can be set either at SAS invocation or with an OPTIONS statement during program execution.</a:t>
            </a:r>
          </a:p>
          <a:p>
            <a:endParaRPr lang="en-US" sz="600" dirty="0" smtClean="0">
              <a:latin typeface="Arial Unicode MS" pitchFamily="34" charset="-128"/>
            </a:endParaRPr>
          </a:p>
          <a:p>
            <a:endParaRPr lang="en-US" sz="700" dirty="0">
              <a:latin typeface="Arial Unicode MS" pitchFamily="34" charset="-128"/>
            </a:endParaRPr>
          </a:p>
          <a:p>
            <a:pPr marL="0" indent="0">
              <a:buNone/>
            </a:pPr>
            <a:endParaRPr lang="en-US" sz="2800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303701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17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MSTORED System Option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OPTIONS MSTORED </a:t>
            </a:r>
            <a:r>
              <a:rPr lang="en-US" dirty="0"/>
              <a:t>| </a:t>
            </a:r>
            <a:r>
              <a:rPr lang="en-US" dirty="0" smtClean="0"/>
              <a:t>NOMSTORED;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800" dirty="0" smtClean="0"/>
              <a:t>MSTORED searches for stored compiled macros in a catalog in the SAS library referenced by the SASMSTORE= option.</a:t>
            </a:r>
          </a:p>
          <a:p>
            <a:r>
              <a:rPr lang="en-US" sz="2800" dirty="0" smtClean="0"/>
              <a:t>NOMSTORED does not search for compiled macros.</a:t>
            </a:r>
            <a:endParaRPr lang="en-US" sz="500" dirty="0" smtClean="0">
              <a:latin typeface="Arial Unicode MS" pitchFamily="34" charset="-128"/>
            </a:endParaRPr>
          </a:p>
          <a:p>
            <a:endParaRPr lang="en-US" sz="700" dirty="0">
              <a:latin typeface="Arial Unicode MS" pitchFamily="34" charset="-128"/>
            </a:endParaRPr>
          </a:p>
          <a:p>
            <a:pPr marL="0" indent="0">
              <a:buNone/>
            </a:pPr>
            <a:endParaRPr lang="en-US" sz="2800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8359794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18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SASMSTORE= System Option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OPTIONS SASMSTORE=</a:t>
            </a:r>
            <a:r>
              <a:rPr lang="en-US" i="1" dirty="0" err="1" smtClean="0"/>
              <a:t>libref</a:t>
            </a:r>
            <a:r>
              <a:rPr lang="en-US" i="1" dirty="0" smtClean="0"/>
              <a:t>;</a:t>
            </a:r>
          </a:p>
          <a:p>
            <a:pPr marL="0" indent="0">
              <a:buNone/>
            </a:pPr>
            <a:endParaRPr lang="en-US" i="1" dirty="0"/>
          </a:p>
          <a:p>
            <a:r>
              <a:rPr lang="en-US" i="1" dirty="0" err="1" smtClean="0"/>
              <a:t>libref</a:t>
            </a:r>
            <a:r>
              <a:rPr lang="en-US" i="1" dirty="0" smtClean="0"/>
              <a:t>  </a:t>
            </a:r>
            <a:r>
              <a:rPr lang="en-US" dirty="0" smtClean="0"/>
              <a:t>specifies </a:t>
            </a:r>
            <a:r>
              <a:rPr lang="en-US" dirty="0"/>
              <a:t>the </a:t>
            </a:r>
            <a:r>
              <a:rPr lang="en-US" dirty="0" err="1"/>
              <a:t>libref</a:t>
            </a:r>
            <a:r>
              <a:rPr lang="en-US" dirty="0"/>
              <a:t> of a SAS library that contains, or will contain, a catalog of </a:t>
            </a:r>
            <a:r>
              <a:rPr lang="en-US" dirty="0" smtClean="0"/>
              <a:t>stored compiled </a:t>
            </a:r>
            <a:r>
              <a:rPr lang="en-US" dirty="0"/>
              <a:t>SAS macros. This </a:t>
            </a:r>
            <a:r>
              <a:rPr lang="en-US" dirty="0" err="1"/>
              <a:t>libref</a:t>
            </a:r>
            <a:r>
              <a:rPr lang="en-US" dirty="0"/>
              <a:t> cannot be WORK. </a:t>
            </a:r>
            <a:endParaRPr lang="en-US" sz="600" dirty="0">
              <a:latin typeface="Arial Unicode MS" pitchFamily="34" charset="-128"/>
            </a:endParaRPr>
          </a:p>
          <a:p>
            <a:pPr marL="0" indent="0">
              <a:buNone/>
            </a:pPr>
            <a:endParaRPr lang="en-US" sz="2800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2820975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19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Steps to Creating a Stored Compiled Macro</a:t>
            </a:r>
            <a:endParaRPr lang="en-US" sz="3600" i="1" dirty="0"/>
          </a:p>
          <a:p>
            <a:pPr marL="742950" indent="-742950">
              <a:buFont typeface="+mj-lt"/>
              <a:buAutoNum type="arabicPeriod"/>
            </a:pPr>
            <a:r>
              <a:rPr lang="en-US" sz="2800" dirty="0" smtClean="0"/>
              <a:t>Assign a </a:t>
            </a:r>
            <a:r>
              <a:rPr lang="en-US" sz="2800" dirty="0" err="1" smtClean="0"/>
              <a:t>libref</a:t>
            </a:r>
            <a:r>
              <a:rPr lang="en-US" sz="2800" dirty="0" smtClean="0"/>
              <a:t> to the SAS library in which the compiled macro will be stored.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dirty="0" smtClean="0"/>
              <a:t>Set the system options MSTORED and SASMSTORE=</a:t>
            </a:r>
            <a:r>
              <a:rPr lang="en-US" sz="2800" dirty="0" err="1" smtClean="0"/>
              <a:t>libref</a:t>
            </a:r>
            <a:r>
              <a:rPr lang="en-US" sz="2800" dirty="0" smtClean="0"/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dirty="0" smtClean="0"/>
              <a:t>Use the STORE option in the %MACRO statement when you submit the macro definition.</a:t>
            </a:r>
            <a:endParaRPr lang="en-US" sz="500" dirty="0">
              <a:latin typeface="Arial Unicode MS" pitchFamily="34" charset="-128"/>
            </a:endParaRPr>
          </a:p>
          <a:p>
            <a:pPr marL="0" indent="0">
              <a:buNone/>
            </a:pPr>
            <a:endParaRPr lang="en-US" sz="2800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9913334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Reusing Macro Programs </a:t>
            </a:r>
            <a:r>
              <a:rPr lang="en-US" b="1" i="1" dirty="0" smtClean="0">
                <a:solidFill>
                  <a:srgbClr val="FFFFFF"/>
                </a:solidFill>
                <a:latin typeface="Arial Unicode MS" pitchFamily="34" charset="-128"/>
              </a:rPr>
              <a:t>	</a:t>
            </a:r>
          </a:p>
          <a:p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r>
              <a:rPr lang="en-US" sz="2800" dirty="0" smtClean="0">
                <a:latin typeface="Arial Unicode MS" pitchFamily="34" charset="-128"/>
              </a:rPr>
              <a:t>Macros in temporary SAS catalogs are only available for execution during the current SAS session. Such catalogs are deleted at the end of the session.</a:t>
            </a:r>
          </a:p>
          <a:p>
            <a:r>
              <a:rPr lang="en-US" sz="2800" dirty="0" smtClean="0">
                <a:latin typeface="Arial Unicode MS" pitchFamily="34" charset="-128"/>
              </a:rPr>
              <a:t>Macros can be stored permanently for reuse later.</a:t>
            </a:r>
          </a:p>
          <a:p>
            <a:r>
              <a:rPr lang="en-US" sz="2800" dirty="0" smtClean="0">
                <a:latin typeface="Arial Unicode MS" pitchFamily="34" charset="-128"/>
              </a:rPr>
              <a:t>Methods for storing macros permanently:</a:t>
            </a:r>
          </a:p>
          <a:p>
            <a:pPr lvl="1"/>
            <a:r>
              <a:rPr lang="en-US" sz="2400" dirty="0" smtClean="0">
                <a:latin typeface="Arial Unicode MS" pitchFamily="34" charset="-128"/>
              </a:rPr>
              <a:t>the % INCLUDE statement</a:t>
            </a:r>
          </a:p>
          <a:p>
            <a:pPr lvl="1"/>
            <a:r>
              <a:rPr lang="en-US" sz="2400" dirty="0" smtClean="0">
                <a:latin typeface="Arial Unicode MS" pitchFamily="34" charset="-128"/>
              </a:rPr>
              <a:t>the </a:t>
            </a:r>
            <a:r>
              <a:rPr lang="en-US" sz="2400" dirty="0" err="1" smtClean="0">
                <a:latin typeface="Arial Unicode MS" pitchFamily="34" charset="-128"/>
              </a:rPr>
              <a:t>autocall</a:t>
            </a:r>
            <a:r>
              <a:rPr lang="en-US" sz="2400" dirty="0" smtClean="0">
                <a:latin typeface="Arial Unicode MS" pitchFamily="34" charset="-128"/>
              </a:rPr>
              <a:t> macro facility</a:t>
            </a:r>
          </a:p>
          <a:p>
            <a:pPr lvl="1"/>
            <a:r>
              <a:rPr lang="en-US" sz="2400" dirty="0" smtClean="0">
                <a:latin typeface="Arial Unicode MS" pitchFamily="34" charset="-128"/>
              </a:rPr>
              <a:t>permanently stored compiled macros</a:t>
            </a:r>
            <a:endParaRPr lang="en-US" sz="2400" dirty="0">
              <a:latin typeface="Arial Unicode MS" pitchFamily="34" charset="-128"/>
            </a:endParaRP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1064242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20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Macro Definition with STORE Option</a:t>
            </a:r>
          </a:p>
          <a:p>
            <a:pPr marL="0" indent="0">
              <a:buNone/>
            </a:pPr>
            <a:r>
              <a:rPr lang="en-US" sz="2400" dirty="0" smtClean="0"/>
              <a:t>%MACRO </a:t>
            </a:r>
            <a:r>
              <a:rPr lang="en-US" sz="2400" i="1" dirty="0" smtClean="0"/>
              <a:t>macro-name</a:t>
            </a:r>
            <a:r>
              <a:rPr lang="en-US" sz="2400" dirty="0" smtClean="0"/>
              <a:t> &lt;(</a:t>
            </a:r>
            <a:r>
              <a:rPr lang="en-US" sz="2400" i="1" dirty="0" smtClean="0"/>
              <a:t>parameter-list</a:t>
            </a:r>
            <a:r>
              <a:rPr lang="en-US" sz="2400" dirty="0" smtClean="0"/>
              <a:t>)&gt;/STORE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	&lt;DES=’</a:t>
            </a:r>
            <a:r>
              <a:rPr lang="en-US" sz="2400" i="1" dirty="0" smtClean="0"/>
              <a:t>description</a:t>
            </a:r>
            <a:r>
              <a:rPr lang="en-US" sz="2400" dirty="0" smtClean="0"/>
              <a:t>’&gt;;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	text</a:t>
            </a:r>
          </a:p>
          <a:p>
            <a:pPr marL="0" indent="0">
              <a:buNone/>
            </a:pPr>
            <a:r>
              <a:rPr lang="en-US" sz="2400" dirty="0" smtClean="0"/>
              <a:t>%MEND &lt;</a:t>
            </a:r>
            <a:r>
              <a:rPr lang="en-US" sz="2400" i="1" dirty="0" smtClean="0"/>
              <a:t>macro-name</a:t>
            </a:r>
            <a:r>
              <a:rPr lang="en-US" sz="2400" dirty="0" smtClean="0"/>
              <a:t>&gt;;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800" i="1" dirty="0" smtClean="0"/>
              <a:t>description</a:t>
            </a:r>
            <a:r>
              <a:rPr lang="en-US" sz="2800" dirty="0" smtClean="0"/>
              <a:t> is an optional 156-character description that appears in the catalog directory</a:t>
            </a:r>
          </a:p>
          <a:p>
            <a:r>
              <a:rPr lang="en-US" sz="2800" i="1" dirty="0" smtClean="0"/>
              <a:t>parameter-list </a:t>
            </a:r>
            <a:r>
              <a:rPr lang="en-US" sz="2800" dirty="0" smtClean="0"/>
              <a:t>names one or more local macro variables</a:t>
            </a:r>
          </a:p>
          <a:p>
            <a:r>
              <a:rPr lang="en-US" sz="2800" i="1" dirty="0" smtClean="0"/>
              <a:t>text </a:t>
            </a:r>
            <a:r>
              <a:rPr lang="en-US" sz="2800" dirty="0" smtClean="0"/>
              <a:t>can be constant text, macro variables, macro functions, macro program statements, or a combination of the above</a:t>
            </a:r>
            <a:endParaRPr lang="en-US" sz="2800" i="1" dirty="0" smtClean="0"/>
          </a:p>
          <a:p>
            <a:pPr marL="0" indent="0">
              <a:buNone/>
            </a:pPr>
            <a:endParaRPr lang="en-US" sz="2800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6821284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21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4582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Using the SOURCE Option </a:t>
            </a:r>
          </a:p>
          <a:p>
            <a:pPr marL="0" indent="0">
              <a:buNone/>
            </a:pPr>
            <a:r>
              <a:rPr lang="en-US" sz="2400" dirty="0" smtClean="0"/>
              <a:t>Instead of saving the source program separately from the stored compiled macro, use the SOURCE option in the %MACRO statement to combine and store the source of the compiled macro with the compiled macro code. </a:t>
            </a:r>
            <a:r>
              <a:rPr lang="en-US" sz="2400" i="1" dirty="0" smtClean="0"/>
              <a:t>Not in Studio</a:t>
            </a:r>
            <a:endParaRPr lang="en-US" sz="2400" dirty="0" smtClean="0"/>
          </a:p>
          <a:p>
            <a:r>
              <a:rPr lang="en-US" sz="2400" dirty="0" smtClean="0"/>
              <a:t>The SOURCE option requires that the STORE option and the MSTORED option be set. </a:t>
            </a:r>
          </a:p>
          <a:p>
            <a:pPr marL="0" indent="0">
              <a:buNone/>
            </a:pPr>
            <a:endParaRPr lang="en-US" sz="2000" dirty="0" smtClean="0">
              <a:latin typeface="Arial Unicode MS" pitchFamily="34" charset="-128"/>
            </a:endParaRPr>
          </a:p>
          <a:p>
            <a:pPr marL="0" indent="0">
              <a:buNone/>
            </a:pPr>
            <a:r>
              <a:rPr lang="en-US" sz="2400" dirty="0" smtClean="0">
                <a:latin typeface="Arial Unicode MS" pitchFamily="34" charset="-128"/>
              </a:rPr>
              <a:t>%macro macro-name &lt;(parameter-list)&gt;/STORE SOURCE;</a:t>
            </a:r>
          </a:p>
          <a:p>
            <a:r>
              <a:rPr lang="en-US" sz="2400" dirty="0" smtClean="0"/>
              <a:t>The source code saved by the SOURCE </a:t>
            </a:r>
            <a:r>
              <a:rPr lang="en-US" sz="2400" dirty="0"/>
              <a:t>option </a:t>
            </a:r>
            <a:r>
              <a:rPr lang="en-US" sz="2400" dirty="0" smtClean="0"/>
              <a:t>begins with the %MACRO keyword and ends with the semicolon following the %MEND statement. </a:t>
            </a:r>
          </a:p>
          <a:p>
            <a:r>
              <a:rPr lang="en-US" sz="2400" dirty="0" smtClean="0"/>
              <a:t>Do not use the option on nested macro definitions.</a:t>
            </a:r>
          </a:p>
          <a:p>
            <a:pPr marL="0" indent="0">
              <a:buNone/>
            </a:pPr>
            <a:endParaRPr lang="en-US" sz="2800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6258626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22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Accessing Stored Compiled Macros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Follow these steps to access a stored compiled macro: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Assign a </a:t>
            </a:r>
            <a:r>
              <a:rPr lang="en-US" sz="2800" dirty="0" err="1" smtClean="0"/>
              <a:t>libref</a:t>
            </a:r>
            <a:r>
              <a:rPr lang="en-US" sz="2800" dirty="0" smtClean="0"/>
              <a:t> to the SAS library that contains a </a:t>
            </a:r>
            <a:r>
              <a:rPr lang="en-US" sz="2800" i="1" dirty="0" err="1" smtClean="0"/>
              <a:t>Sasmacr</a:t>
            </a:r>
            <a:r>
              <a:rPr lang="en-US" sz="2800" dirty="0" smtClean="0"/>
              <a:t> catalog in which the macro was stored.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Set the system options MSTORED and SASMSTORE=</a:t>
            </a:r>
            <a:r>
              <a:rPr lang="en-US" sz="2800" dirty="0" err="1" smtClean="0"/>
              <a:t>libref</a:t>
            </a:r>
            <a:r>
              <a:rPr lang="en-US" sz="28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Call the macro.</a:t>
            </a:r>
          </a:p>
        </p:txBody>
      </p:sp>
    </p:spTree>
    <p:extLst>
      <p:ext uri="{BB962C8B-B14F-4D97-AF65-F5344CB8AC3E}">
        <p14:creationId xmlns:p14="http://schemas.microsoft.com/office/powerpoint/2010/main" val="2131989624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23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Accessing Stored Macro Code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If you used the SOURCE option with the %MACRO statement to store your macro source code with the stored compiled macro, use the %COPY statement to access the stored source code. </a:t>
            </a:r>
          </a:p>
        </p:txBody>
      </p:sp>
    </p:spTree>
    <p:extLst>
      <p:ext uri="{BB962C8B-B14F-4D97-AF65-F5344CB8AC3E}">
        <p14:creationId xmlns:p14="http://schemas.microsoft.com/office/powerpoint/2010/main" val="797090746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24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%COPY Statement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400" dirty="0"/>
              <a:t>%COPY </a:t>
            </a:r>
            <a:r>
              <a:rPr lang="en-US" sz="2400" i="1" dirty="0"/>
              <a:t>macro-name </a:t>
            </a:r>
            <a:r>
              <a:rPr lang="en-US" sz="2400" dirty="0" smtClean="0"/>
              <a:t>/SOURCE &lt;</a:t>
            </a:r>
            <a:r>
              <a:rPr lang="en-US" sz="2400" i="1" dirty="0" smtClean="0"/>
              <a:t>other option(s)&gt;;</a:t>
            </a:r>
            <a:endParaRPr lang="en-US" sz="2400" dirty="0"/>
          </a:p>
          <a:p>
            <a:pPr marL="0" indent="0">
              <a:buNone/>
            </a:pPr>
            <a:endParaRPr lang="en-US" sz="1050" i="1" dirty="0" smtClean="0"/>
          </a:p>
          <a:p>
            <a:r>
              <a:rPr lang="en-US" sz="2000" i="1" dirty="0" smtClean="0"/>
              <a:t>macro-name  is the ma</a:t>
            </a:r>
            <a:r>
              <a:rPr lang="en-US" sz="2000" dirty="0" smtClean="0"/>
              <a:t>cro name that </a:t>
            </a:r>
            <a:r>
              <a:rPr lang="en-US" sz="2000" dirty="0"/>
              <a:t>the %COPY statement will </a:t>
            </a:r>
            <a:r>
              <a:rPr lang="en-US" sz="2000" dirty="0" smtClean="0"/>
              <a:t>use</a:t>
            </a:r>
            <a:endParaRPr lang="en-US" sz="2000" dirty="0"/>
          </a:p>
          <a:p>
            <a:r>
              <a:rPr lang="en-US" sz="2000" dirty="0" smtClean="0"/>
              <a:t>SOURCE or SRC specifies </a:t>
            </a:r>
            <a:r>
              <a:rPr lang="en-US" sz="2000" dirty="0"/>
              <a:t>that the source code of the macro will be copied to the output destination. </a:t>
            </a:r>
            <a:r>
              <a:rPr lang="en-US" sz="2000" dirty="0" smtClean="0"/>
              <a:t>If the </a:t>
            </a:r>
            <a:r>
              <a:rPr lang="en-US" sz="2000" dirty="0"/>
              <a:t>OUTFILE= option is not specified, the source is written to the SAS log.</a:t>
            </a:r>
          </a:p>
          <a:p>
            <a:r>
              <a:rPr lang="en-US" sz="2000" i="1" dirty="0" smtClean="0"/>
              <a:t>other options </a:t>
            </a:r>
            <a:r>
              <a:rPr lang="en-US" sz="2000" dirty="0" smtClean="0"/>
              <a:t>must </a:t>
            </a:r>
            <a:r>
              <a:rPr lang="en-US" sz="2000" dirty="0"/>
              <a:t>be one or more of the </a:t>
            </a:r>
            <a:r>
              <a:rPr lang="en-US" sz="2000" dirty="0" smtClean="0"/>
              <a:t>following:</a:t>
            </a:r>
            <a:endParaRPr lang="en-US" sz="2000" dirty="0"/>
          </a:p>
          <a:p>
            <a:pPr lvl="1"/>
            <a:r>
              <a:rPr lang="en-US" sz="1600" dirty="0"/>
              <a:t>LIBRARY= </a:t>
            </a:r>
            <a:r>
              <a:rPr lang="en-US" sz="1600" i="1" dirty="0" err="1" smtClean="0"/>
              <a:t>libref</a:t>
            </a:r>
            <a:r>
              <a:rPr lang="en-US" sz="1600" i="1" dirty="0" smtClean="0"/>
              <a:t>     </a:t>
            </a:r>
            <a:r>
              <a:rPr lang="en-US" sz="1600" dirty="0" smtClean="0"/>
              <a:t>or   LIB=  specifies </a:t>
            </a:r>
            <a:r>
              <a:rPr lang="en-US" sz="1600" dirty="0"/>
              <a:t>the </a:t>
            </a:r>
            <a:r>
              <a:rPr lang="en-US" sz="1600" dirty="0" err="1"/>
              <a:t>libref</a:t>
            </a:r>
            <a:r>
              <a:rPr lang="en-US" sz="1600" dirty="0"/>
              <a:t> of a SAS library that contains a catalog of stored compiled </a:t>
            </a:r>
            <a:r>
              <a:rPr lang="en-US" sz="1600" dirty="0" smtClean="0"/>
              <a:t>SAS macros</a:t>
            </a:r>
            <a:r>
              <a:rPr lang="en-US" sz="1600" dirty="0"/>
              <a:t>. If no library is specified, the </a:t>
            </a:r>
            <a:r>
              <a:rPr lang="en-US" sz="1600" dirty="0" err="1"/>
              <a:t>libref</a:t>
            </a:r>
            <a:r>
              <a:rPr lang="en-US" sz="1600" dirty="0"/>
              <a:t> specified by the SASMSTORE= </a:t>
            </a:r>
            <a:r>
              <a:rPr lang="en-US" sz="1600" dirty="0" smtClean="0"/>
              <a:t>option is </a:t>
            </a:r>
            <a:r>
              <a:rPr lang="en-US" sz="1600" dirty="0"/>
              <a:t>used</a:t>
            </a:r>
            <a:r>
              <a:rPr lang="en-US" sz="1600" dirty="0" smtClean="0"/>
              <a:t>. Restriction</a:t>
            </a:r>
            <a:r>
              <a:rPr lang="en-US" sz="1600" dirty="0"/>
              <a:t>: This </a:t>
            </a:r>
            <a:r>
              <a:rPr lang="en-US" sz="1600" dirty="0" err="1"/>
              <a:t>libref</a:t>
            </a:r>
            <a:r>
              <a:rPr lang="en-US" sz="1600" dirty="0"/>
              <a:t> cannot be WORK.</a:t>
            </a:r>
          </a:p>
          <a:p>
            <a:pPr lvl="1"/>
            <a:r>
              <a:rPr lang="en-US" sz="1600" dirty="0"/>
              <a:t>OUTFILE=</a:t>
            </a:r>
            <a:r>
              <a:rPr lang="en-US" sz="1600" i="1" dirty="0" err="1"/>
              <a:t>fileref</a:t>
            </a:r>
            <a:r>
              <a:rPr lang="en-US" sz="1600" i="1" dirty="0"/>
              <a:t> </a:t>
            </a:r>
            <a:r>
              <a:rPr lang="en-US" sz="1600" dirty="0"/>
              <a:t>| </a:t>
            </a:r>
            <a:r>
              <a:rPr lang="en-US" sz="1600" i="1" dirty="0"/>
              <a:t>’external file</a:t>
            </a:r>
            <a:r>
              <a:rPr lang="en-US" sz="1600" i="1" dirty="0" smtClean="0"/>
              <a:t>’    </a:t>
            </a:r>
            <a:r>
              <a:rPr lang="en-US" sz="1600" dirty="0" smtClean="0"/>
              <a:t>or   OUT=  specifies </a:t>
            </a:r>
            <a:r>
              <a:rPr lang="en-US" sz="1600" dirty="0"/>
              <a:t>the output destination of the %COPY statement. The value can be </a:t>
            </a:r>
            <a:r>
              <a:rPr lang="en-US" sz="1600" dirty="0" smtClean="0"/>
              <a:t>a </a:t>
            </a:r>
            <a:r>
              <a:rPr lang="en-US" sz="1600" dirty="0" err="1" smtClean="0"/>
              <a:t>fileref</a:t>
            </a:r>
            <a:r>
              <a:rPr lang="en-US" sz="1600" dirty="0" smtClean="0"/>
              <a:t> </a:t>
            </a:r>
            <a:r>
              <a:rPr lang="en-US" sz="1600" dirty="0"/>
              <a:t>or an external file.</a:t>
            </a:r>
            <a:endParaRPr lang="en-US" sz="1600" b="1" dirty="0" smtClean="0">
              <a:solidFill>
                <a:srgbClr val="FFFFFF"/>
              </a:solidFill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2728034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Storing Macro Definitions in External Files</a:t>
            </a:r>
          </a:p>
          <a:p>
            <a:r>
              <a:rPr lang="en-US" sz="2400" dirty="0" smtClean="0">
                <a:latin typeface="Arial Unicode MS" pitchFamily="34" charset="-128"/>
              </a:rPr>
              <a:t>Save macros in an external file.</a:t>
            </a:r>
          </a:p>
          <a:p>
            <a:r>
              <a:rPr lang="en-US" sz="2400" dirty="0" smtClean="0">
                <a:latin typeface="Arial Unicode MS" pitchFamily="34" charset="-128"/>
              </a:rPr>
              <a:t>Use a %INCLUDE statement to insert the statements into a program. </a:t>
            </a:r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r>
              <a:rPr lang="en-US" sz="2800" dirty="0" smtClean="0"/>
              <a:t>%</a:t>
            </a:r>
            <a:r>
              <a:rPr lang="en-US" sz="2800" dirty="0"/>
              <a:t>INCLUDE </a:t>
            </a:r>
            <a:r>
              <a:rPr lang="en-US" sz="2800" dirty="0" smtClean="0"/>
              <a:t>file-specification &lt;/SOURCE2&gt;;</a:t>
            </a:r>
          </a:p>
          <a:p>
            <a:pPr lvl="1"/>
            <a:r>
              <a:rPr lang="en-US" dirty="0" smtClean="0"/>
              <a:t>file-specification is the location of the file with the SAS code to be inserted</a:t>
            </a:r>
          </a:p>
          <a:p>
            <a:pPr lvl="1"/>
            <a:r>
              <a:rPr lang="en-US" dirty="0" smtClean="0"/>
              <a:t>SOURCE2 directs SAS to display the inserted SAS code in the log</a:t>
            </a:r>
            <a:endParaRPr lang="en-US" dirty="0"/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0487807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Advantage of Storing Macro Definitions in External Files and Using the %INCLUDE Statement</a:t>
            </a:r>
          </a:p>
          <a:p>
            <a:r>
              <a:rPr lang="en-US" sz="2800" dirty="0" smtClean="0">
                <a:latin typeface="Arial Unicode MS" pitchFamily="34" charset="-128"/>
              </a:rPr>
              <a:t>Source code of the macro definition does not need to be in the program.</a:t>
            </a:r>
          </a:p>
          <a:p>
            <a:r>
              <a:rPr lang="en-US" sz="2800" dirty="0" smtClean="0">
                <a:latin typeface="Arial Unicode MS" pitchFamily="34" charset="-128"/>
              </a:rPr>
              <a:t>A single copy of the macro definition is accessible to other programs.</a:t>
            </a:r>
          </a:p>
          <a:p>
            <a:r>
              <a:rPr lang="en-US" sz="2800" dirty="0" smtClean="0">
                <a:latin typeface="Arial Unicode MS" pitchFamily="34" charset="-128"/>
              </a:rPr>
              <a:t>Macro definitions in external files are easily viewed and edited with any text editor. </a:t>
            </a:r>
          </a:p>
          <a:p>
            <a:r>
              <a:rPr lang="en-US" sz="2800" dirty="0" smtClean="0">
                <a:latin typeface="Arial Unicode MS" pitchFamily="34" charset="-128"/>
              </a:rPr>
              <a:t>No special SAS system options are required to access macros this way.</a:t>
            </a: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260436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Storing Macro Definitions in Catalog SOURCE entries</a:t>
            </a:r>
          </a:p>
          <a:p>
            <a:r>
              <a:rPr lang="en-US" sz="2800" dirty="0" smtClean="0">
                <a:latin typeface="Arial Unicode MS" pitchFamily="34" charset="-128"/>
              </a:rPr>
              <a:t>Not available in SAS Studio</a:t>
            </a:r>
          </a:p>
          <a:p>
            <a:r>
              <a:rPr lang="en-US" sz="2800" dirty="0" smtClean="0">
                <a:latin typeface="Arial Unicode MS" pitchFamily="34" charset="-128"/>
              </a:rPr>
              <a:t>Reminder: SAS catalogs are members of SAS libraries and contain content other than just program source code. Use PROC CATALOG to view a list of the contents of the SAS Catalog.</a:t>
            </a:r>
          </a:p>
          <a:p>
            <a:pPr marL="609600" indent="-609600">
              <a:buFontTx/>
              <a:buNone/>
            </a:pPr>
            <a:endParaRPr lang="en-US" sz="700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4442203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6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The CATALOG Procedure</a:t>
            </a:r>
          </a:p>
          <a:p>
            <a:r>
              <a:rPr lang="en-US" sz="2800" dirty="0" smtClean="0">
                <a:latin typeface="Arial Unicode MS" pitchFamily="34" charset="-128"/>
              </a:rPr>
              <a:t>Unlike in Explorer, the default macro catalog (WORK.Sasmac1) is hidden; you have to know its name to view its contents.</a:t>
            </a:r>
          </a:p>
          <a:p>
            <a:pPr marL="0" indent="0">
              <a:buNone/>
            </a:pPr>
            <a:endParaRPr lang="en-US" sz="2800" dirty="0" smtClean="0">
              <a:latin typeface="Arial Unicode MS" pitchFamily="34" charset="-128"/>
            </a:endParaRPr>
          </a:p>
          <a:p>
            <a:pPr marL="0" indent="0">
              <a:buNone/>
            </a:pPr>
            <a:r>
              <a:rPr lang="en-US" sz="2800" dirty="0" smtClean="0"/>
              <a:t>PROC CATALOG CATALOG=</a:t>
            </a:r>
            <a:r>
              <a:rPr lang="en-US" sz="2800" i="1" dirty="0" err="1" smtClean="0"/>
              <a:t>libref.catalog</a:t>
            </a:r>
            <a:r>
              <a:rPr lang="en-US" sz="2800" dirty="0" smtClean="0"/>
              <a:t>;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CONTENTS;</a:t>
            </a:r>
          </a:p>
          <a:p>
            <a:pPr marL="0" indent="0">
              <a:buNone/>
            </a:pPr>
            <a:r>
              <a:rPr lang="en-US" sz="2800" dirty="0" smtClean="0"/>
              <a:t>QUIT;</a:t>
            </a:r>
          </a:p>
          <a:p>
            <a:r>
              <a:rPr lang="en-US" sz="2800" i="1" dirty="0" err="1" smtClean="0"/>
              <a:t>Libref.catalog</a:t>
            </a:r>
            <a:r>
              <a:rPr lang="en-US" sz="2800" dirty="0" smtClean="0"/>
              <a:t> is a two-level catalog name</a:t>
            </a:r>
          </a:p>
          <a:p>
            <a:r>
              <a:rPr lang="en-US" sz="2800" dirty="0" smtClean="0"/>
              <a:t>CAT= is an alias for CATALOG=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endParaRPr lang="en-US" sz="700" dirty="0" smtClean="0">
              <a:latin typeface="Arial Unicode MS" pitchFamily="34" charset="-128"/>
            </a:endParaRPr>
          </a:p>
          <a:p>
            <a:endParaRPr lang="en-US" sz="700" dirty="0">
              <a:latin typeface="Arial Unicode MS" pitchFamily="34" charset="-128"/>
            </a:endParaRPr>
          </a:p>
          <a:p>
            <a:pPr marL="0" indent="0">
              <a:buNone/>
            </a:pPr>
            <a:endParaRPr lang="en-US" sz="2800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1895259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7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The CATALOG Access Method</a:t>
            </a:r>
          </a:p>
          <a:p>
            <a:r>
              <a:rPr lang="en-US" sz="2800" dirty="0" smtClean="0">
                <a:latin typeface="Arial Unicode MS" pitchFamily="34" charset="-128"/>
              </a:rPr>
              <a:t>Use the CATALOG access method in a FILENAME statement in conjunction with the %INCLUDE statement to insert the macro definition into a SAS program. </a:t>
            </a:r>
            <a:r>
              <a:rPr lang="en-US" sz="2800" i="1" dirty="0" smtClean="0">
                <a:latin typeface="Arial Unicode MS" pitchFamily="34" charset="-128"/>
              </a:rPr>
              <a:t>Not in Studio</a:t>
            </a:r>
            <a:endParaRPr lang="en-US" sz="1200" dirty="0" smtClean="0">
              <a:latin typeface="Arial Unicode MS" pitchFamily="34" charset="-128"/>
            </a:endParaRPr>
          </a:p>
          <a:p>
            <a:pPr marL="0" indent="0">
              <a:buNone/>
            </a:pPr>
            <a:r>
              <a:rPr lang="en-US" sz="2800" dirty="0" smtClean="0">
                <a:latin typeface="Arial Unicode MS" pitchFamily="34" charset="-128"/>
              </a:rPr>
              <a:t>FILENAME </a:t>
            </a:r>
            <a:r>
              <a:rPr lang="en-US" sz="2800" i="1" dirty="0" err="1" smtClean="0">
                <a:latin typeface="Arial Unicode MS" pitchFamily="34" charset="-128"/>
              </a:rPr>
              <a:t>fileref</a:t>
            </a:r>
            <a:endParaRPr lang="en-US" sz="2800" i="1" dirty="0" smtClean="0">
              <a:latin typeface="Arial Unicode MS" pitchFamily="34" charset="-128"/>
            </a:endParaRPr>
          </a:p>
          <a:p>
            <a:pPr marL="0" indent="0">
              <a:buNone/>
            </a:pPr>
            <a:r>
              <a:rPr lang="en-US" sz="2800" dirty="0" smtClean="0"/>
              <a:t>CATALOG </a:t>
            </a:r>
            <a:r>
              <a:rPr lang="nn-NO" sz="2800" dirty="0"/>
              <a:t>'</a:t>
            </a:r>
            <a:r>
              <a:rPr lang="en-US" sz="2800" i="1" dirty="0" err="1" smtClean="0"/>
              <a:t>libref.catalog</a:t>
            </a:r>
            <a:r>
              <a:rPr lang="en-US" sz="2800" dirty="0" err="1" smtClean="0"/>
              <a:t>.entry</a:t>
            </a:r>
            <a:r>
              <a:rPr lang="en-US" sz="2800" dirty="0" smtClean="0"/>
              <a:t>-</a:t>
            </a:r>
            <a:r>
              <a:rPr lang="en-US" sz="2800" dirty="0" err="1" smtClean="0"/>
              <a:t>name.entry</a:t>
            </a:r>
            <a:r>
              <a:rPr lang="en-US" sz="2800" dirty="0" smtClean="0"/>
              <a:t>-type</a:t>
            </a:r>
            <a:r>
              <a:rPr lang="nn-NO" sz="2800" dirty="0"/>
              <a:t>'</a:t>
            </a:r>
            <a:r>
              <a:rPr lang="en-US" sz="2800" dirty="0" smtClean="0"/>
              <a:t>;</a:t>
            </a:r>
          </a:p>
          <a:p>
            <a:pPr marL="0" indent="0">
              <a:buNone/>
            </a:pPr>
            <a:r>
              <a:rPr lang="en-US" sz="2800" dirty="0" smtClean="0"/>
              <a:t>%INCLUDE </a:t>
            </a:r>
            <a:r>
              <a:rPr lang="en-US" sz="2800" dirty="0" err="1" smtClean="0"/>
              <a:t>fileref</a:t>
            </a:r>
            <a:r>
              <a:rPr lang="en-US" sz="2800" dirty="0" smtClean="0"/>
              <a:t>;</a:t>
            </a:r>
          </a:p>
          <a:p>
            <a:r>
              <a:rPr lang="en-US" sz="2800" i="1" dirty="0" err="1" smtClean="0"/>
              <a:t>libref.catalog</a:t>
            </a:r>
            <a:r>
              <a:rPr lang="en-US" sz="2800" dirty="0" err="1" smtClean="0"/>
              <a:t>.entry</a:t>
            </a:r>
            <a:r>
              <a:rPr lang="en-US" sz="2800" dirty="0" smtClean="0"/>
              <a:t>-</a:t>
            </a:r>
            <a:r>
              <a:rPr lang="en-US" sz="2800" dirty="0" err="1" smtClean="0"/>
              <a:t>name.entry</a:t>
            </a:r>
            <a:r>
              <a:rPr lang="en-US" sz="2800" dirty="0" smtClean="0"/>
              <a:t>-type is a four-level SAS catalog entry name</a:t>
            </a:r>
          </a:p>
          <a:p>
            <a:r>
              <a:rPr lang="en-US" sz="2800" i="1" dirty="0" smtClean="0"/>
              <a:t>entry-type</a:t>
            </a:r>
            <a:r>
              <a:rPr lang="en-US" sz="2800" dirty="0" smtClean="0"/>
              <a:t> is SOURCE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endParaRPr lang="en-US" sz="700" dirty="0" smtClean="0">
              <a:latin typeface="Arial Unicode MS" pitchFamily="34" charset="-128"/>
            </a:endParaRPr>
          </a:p>
          <a:p>
            <a:endParaRPr lang="en-US" sz="700" dirty="0">
              <a:latin typeface="Arial Unicode MS" pitchFamily="34" charset="-128"/>
            </a:endParaRPr>
          </a:p>
          <a:p>
            <a:pPr marL="0" indent="0">
              <a:buNone/>
            </a:pPr>
            <a:endParaRPr lang="en-US" sz="2800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3997498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8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The CATALOG Access Method Referencing Multiple SOURCE Entries</a:t>
            </a:r>
          </a:p>
          <a:p>
            <a:r>
              <a:rPr lang="en-US" sz="2800" dirty="0" smtClean="0">
                <a:latin typeface="Arial Unicode MS" pitchFamily="34" charset="-128"/>
              </a:rPr>
              <a:t>Multiple SOURCE entries can be referenced as long as the entries are in the same SAS catalog. </a:t>
            </a:r>
            <a:r>
              <a:rPr lang="en-US" sz="2800" i="1" dirty="0" smtClean="0">
                <a:latin typeface="Arial Unicode MS" pitchFamily="34" charset="-128"/>
              </a:rPr>
              <a:t>Not in Studio</a:t>
            </a:r>
            <a:endParaRPr lang="en-US" sz="2800" dirty="0" smtClean="0">
              <a:latin typeface="Arial Unicode MS" pitchFamily="34" charset="-128"/>
            </a:endParaRPr>
          </a:p>
          <a:p>
            <a:pPr marL="0" indent="0">
              <a:buNone/>
            </a:pPr>
            <a:endParaRPr lang="en-US" sz="1600" dirty="0" smtClean="0">
              <a:latin typeface="Arial Unicode MS" pitchFamily="34" charset="-128"/>
            </a:endParaRPr>
          </a:p>
          <a:p>
            <a:pPr marL="0" indent="0">
              <a:buNone/>
            </a:pPr>
            <a:r>
              <a:rPr lang="en-US" sz="2800" dirty="0" smtClean="0">
                <a:latin typeface="Arial Unicode MS" pitchFamily="34" charset="-128"/>
              </a:rPr>
              <a:t>FILENAME </a:t>
            </a:r>
            <a:r>
              <a:rPr lang="en-US" sz="2800" i="1" dirty="0" err="1" smtClean="0">
                <a:latin typeface="Arial Unicode MS" pitchFamily="34" charset="-128"/>
              </a:rPr>
              <a:t>fileref</a:t>
            </a:r>
            <a:r>
              <a:rPr lang="en-US" sz="2800" i="1" dirty="0" smtClean="0">
                <a:latin typeface="Arial Unicode MS" pitchFamily="34" charset="-128"/>
              </a:rPr>
              <a:t> </a:t>
            </a:r>
            <a:r>
              <a:rPr lang="en-US" sz="2800" dirty="0" smtClean="0"/>
              <a:t>CATALOG </a:t>
            </a:r>
            <a:r>
              <a:rPr lang="nn-NO" sz="2800" dirty="0"/>
              <a:t>'</a:t>
            </a:r>
            <a:r>
              <a:rPr lang="en-US" sz="2800" i="1" dirty="0" err="1" smtClean="0"/>
              <a:t>libref.catalog</a:t>
            </a:r>
            <a:r>
              <a:rPr lang="nn-NO" sz="2800" dirty="0" smtClean="0"/>
              <a:t>'</a:t>
            </a:r>
            <a:r>
              <a:rPr lang="en-US" sz="2800" dirty="0" smtClean="0"/>
              <a:t>;</a:t>
            </a:r>
          </a:p>
          <a:p>
            <a:pPr marL="0" indent="0">
              <a:buNone/>
            </a:pPr>
            <a:r>
              <a:rPr lang="en-US" sz="2800" dirty="0" smtClean="0"/>
              <a:t>%INCLUDE </a:t>
            </a:r>
            <a:r>
              <a:rPr lang="en-US" sz="2800" i="1" dirty="0" err="1" smtClean="0"/>
              <a:t>fileref</a:t>
            </a:r>
            <a:r>
              <a:rPr lang="en-US" sz="2800" i="1" dirty="0" smtClean="0"/>
              <a:t>(entry-1);</a:t>
            </a:r>
          </a:p>
          <a:p>
            <a:pPr marL="0" indent="0">
              <a:buNone/>
            </a:pPr>
            <a:r>
              <a:rPr lang="en-US" sz="2800" dirty="0" smtClean="0"/>
              <a:t>%INCLUDE </a:t>
            </a:r>
            <a:r>
              <a:rPr lang="en-US" sz="2800" i="1" dirty="0" err="1" smtClean="0"/>
              <a:t>fileref</a:t>
            </a:r>
            <a:r>
              <a:rPr lang="en-US" sz="2800" i="1" dirty="0" smtClean="0"/>
              <a:t>(entry-2);</a:t>
            </a:r>
            <a:endParaRPr lang="en-US" sz="2800" dirty="0" smtClean="0"/>
          </a:p>
          <a:p>
            <a:r>
              <a:rPr lang="en-US" sz="2400" i="1" dirty="0" err="1" smtClean="0"/>
              <a:t>libref.catalog</a:t>
            </a:r>
            <a:r>
              <a:rPr lang="en-US" sz="2400" i="1" dirty="0" smtClean="0"/>
              <a:t> </a:t>
            </a:r>
            <a:r>
              <a:rPr lang="en-US" sz="2400" dirty="0" smtClean="0"/>
              <a:t>is a two-level catalog name</a:t>
            </a:r>
          </a:p>
          <a:p>
            <a:r>
              <a:rPr lang="en-US" sz="2400" i="1" dirty="0" smtClean="0"/>
              <a:t>entry-1 </a:t>
            </a:r>
            <a:r>
              <a:rPr lang="en-US" sz="2400" dirty="0" smtClean="0"/>
              <a:t>and </a:t>
            </a:r>
            <a:r>
              <a:rPr lang="en-US" sz="2400" i="1" dirty="0" smtClean="0"/>
              <a:t>entry-2 </a:t>
            </a:r>
            <a:r>
              <a:rPr lang="en-US" sz="2400" dirty="0" smtClean="0"/>
              <a:t>are names of SOURCE entries in </a:t>
            </a:r>
            <a:r>
              <a:rPr lang="en-US" sz="2400" i="1" dirty="0" err="1" smtClean="0"/>
              <a:t>libref.catalog</a:t>
            </a:r>
            <a:endParaRPr lang="en-US" sz="24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endParaRPr lang="en-US" sz="700" dirty="0" smtClean="0">
              <a:latin typeface="Arial Unicode MS" pitchFamily="34" charset="-128"/>
            </a:endParaRPr>
          </a:p>
          <a:p>
            <a:endParaRPr lang="en-US" sz="700" dirty="0">
              <a:latin typeface="Arial Unicode MS" pitchFamily="34" charset="-128"/>
            </a:endParaRPr>
          </a:p>
          <a:p>
            <a:pPr marL="0" indent="0">
              <a:buNone/>
            </a:pPr>
            <a:endParaRPr lang="en-US" sz="2800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6472566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9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Using the AUTOCALL Facility</a:t>
            </a:r>
          </a:p>
          <a:p>
            <a:r>
              <a:rPr lang="en-US" sz="2800" dirty="0" smtClean="0">
                <a:latin typeface="Arial Unicode MS" pitchFamily="34" charset="-128"/>
              </a:rPr>
              <a:t>Permanently store macro definitions in source libraries called </a:t>
            </a:r>
            <a:r>
              <a:rPr lang="en-US" sz="2800" dirty="0" err="1" smtClean="0">
                <a:latin typeface="Arial Unicode MS" pitchFamily="34" charset="-128"/>
              </a:rPr>
              <a:t>autocall</a:t>
            </a:r>
            <a:r>
              <a:rPr lang="en-US" sz="2800" dirty="0" smtClean="0">
                <a:latin typeface="Arial Unicode MS" pitchFamily="34" charset="-128"/>
              </a:rPr>
              <a:t> libraries.</a:t>
            </a:r>
          </a:p>
          <a:p>
            <a:r>
              <a:rPr lang="en-US" sz="2800" dirty="0" smtClean="0">
                <a:latin typeface="Arial Unicode MS" pitchFamily="34" charset="-128"/>
              </a:rPr>
              <a:t>An </a:t>
            </a:r>
            <a:r>
              <a:rPr lang="en-US" sz="2800" dirty="0" err="1" smtClean="0">
                <a:latin typeface="Arial Unicode MS" pitchFamily="34" charset="-128"/>
              </a:rPr>
              <a:t>autocall</a:t>
            </a:r>
            <a:r>
              <a:rPr lang="en-US" sz="2800" dirty="0" smtClean="0">
                <a:latin typeface="Arial Unicode MS" pitchFamily="34" charset="-128"/>
              </a:rPr>
              <a:t> library, whether the default or a user-created one, is either a SAS catalog, an external directory, or a partitioned data set. </a:t>
            </a:r>
          </a:p>
          <a:p>
            <a:r>
              <a:rPr lang="en-US" sz="2800" dirty="0" smtClean="0">
                <a:latin typeface="Arial Unicode MS" pitchFamily="34" charset="-128"/>
              </a:rPr>
              <a:t>SAS provides several macro definitions in a default </a:t>
            </a:r>
            <a:r>
              <a:rPr lang="en-US" sz="2800" dirty="0" err="1" smtClean="0">
                <a:latin typeface="Arial Unicode MS" pitchFamily="34" charset="-128"/>
              </a:rPr>
              <a:t>autocall</a:t>
            </a:r>
            <a:r>
              <a:rPr lang="en-US" sz="2800" dirty="0" smtClean="0">
                <a:latin typeface="Arial Unicode MS" pitchFamily="34" charset="-128"/>
              </a:rPr>
              <a:t> library. </a:t>
            </a:r>
          </a:p>
          <a:p>
            <a:r>
              <a:rPr lang="en-US" sz="2800" dirty="0" smtClean="0">
                <a:latin typeface="Arial Unicode MS" pitchFamily="34" charset="-128"/>
              </a:rPr>
              <a:t>Multiple </a:t>
            </a:r>
            <a:r>
              <a:rPr lang="en-US" sz="2800" dirty="0" err="1" smtClean="0">
                <a:latin typeface="Arial Unicode MS" pitchFamily="34" charset="-128"/>
              </a:rPr>
              <a:t>autocall</a:t>
            </a:r>
            <a:r>
              <a:rPr lang="en-US" sz="2800" dirty="0" smtClean="0">
                <a:latin typeface="Arial Unicode MS" pitchFamily="34" charset="-128"/>
              </a:rPr>
              <a:t> libraries can be concatenated. </a:t>
            </a:r>
          </a:p>
          <a:p>
            <a:r>
              <a:rPr lang="en-US" sz="2800" dirty="0" smtClean="0">
                <a:latin typeface="Arial Unicode MS" pitchFamily="34" charset="-128"/>
              </a:rPr>
              <a:t>Specify the SASAUTOS </a:t>
            </a:r>
            <a:r>
              <a:rPr lang="en-US" sz="2800" u="sng" dirty="0" smtClean="0">
                <a:latin typeface="Arial Unicode MS" pitchFamily="34" charset="-128"/>
              </a:rPr>
              <a:t>and</a:t>
            </a:r>
            <a:r>
              <a:rPr lang="en-US" sz="2800" dirty="0" smtClean="0">
                <a:latin typeface="Arial Unicode MS" pitchFamily="34" charset="-128"/>
              </a:rPr>
              <a:t> MAUTOSOURCE system options. 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endParaRPr lang="en-US" sz="700" dirty="0" smtClean="0">
              <a:latin typeface="Arial Unicode MS" pitchFamily="34" charset="-128"/>
            </a:endParaRPr>
          </a:p>
          <a:p>
            <a:endParaRPr lang="en-US" sz="700" dirty="0">
              <a:latin typeface="Arial Unicode MS" pitchFamily="34" charset="-128"/>
            </a:endParaRPr>
          </a:p>
          <a:p>
            <a:pPr marL="0" indent="0">
              <a:buNone/>
            </a:pPr>
            <a:endParaRPr lang="en-US" sz="2800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989228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lit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5331</TotalTime>
  <Words>1433</Words>
  <Application>Microsoft Macintosh PowerPoint</Application>
  <PresentationFormat>On-screen Show (4:3)</PresentationFormat>
  <Paragraphs>183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Slit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</dc:title>
  <dc:creator> </dc:creator>
  <cp:lastModifiedBy>John Grego</cp:lastModifiedBy>
  <cp:revision>130</cp:revision>
  <cp:lastPrinted>2012-03-05T16:24:41Z</cp:lastPrinted>
  <dcterms:created xsi:type="dcterms:W3CDTF">2012-03-15T13:03:05Z</dcterms:created>
  <dcterms:modified xsi:type="dcterms:W3CDTF">2020-03-20T16:28:01Z</dcterms:modified>
</cp:coreProperties>
</file>